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0" r:id="rId2"/>
    <p:sldId id="265" r:id="rId3"/>
    <p:sldId id="281" r:id="rId4"/>
    <p:sldId id="278" r:id="rId5"/>
    <p:sldId id="274" r:id="rId6"/>
    <p:sldId id="267" r:id="rId7"/>
    <p:sldId id="268" r:id="rId8"/>
    <p:sldId id="275" r:id="rId9"/>
    <p:sldId id="276" r:id="rId10"/>
    <p:sldId id="277" r:id="rId11"/>
    <p:sldId id="258" r:id="rId12"/>
    <p:sldId id="259" r:id="rId13"/>
    <p:sldId id="260" r:id="rId14"/>
    <p:sldId id="271" r:id="rId15"/>
    <p:sldId id="272" r:id="rId16"/>
    <p:sldId id="261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2804" autoAdjust="0"/>
  </p:normalViewPr>
  <p:slideViewPr>
    <p:cSldViewPr>
      <p:cViewPr varScale="1">
        <p:scale>
          <a:sx n="56" d="100"/>
          <a:sy n="56" d="100"/>
        </p:scale>
        <p:origin x="-16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90396-752B-4F46-86A9-D8C863A49AAD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D5363-C573-438F-9563-21926AFF5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স্লাইডটি</a:t>
            </a:r>
            <a:r>
              <a:rPr lang="en-US" dirty="0" smtClean="0"/>
              <a:t> </a:t>
            </a:r>
            <a:r>
              <a:rPr lang="en-US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পূর্বে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পুস্তকের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সংশ্লিষ্ট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মিলিয়ে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শিখনফল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অর্জনের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প্রেজেন্টেশন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ভিডিওর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জ্ঞানকে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মিলিয়ে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1380D-B78C-46D1-8E5F-ACEED52345F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ভিডিওটি দেখানোর</a:t>
            </a:r>
            <a:r>
              <a:rPr lang="bn-BD" baseline="0" dirty="0" smtClean="0"/>
              <a:t> সময় থামিয়ে থামিয়ে দেখাতে পারেন। ট্যাংগ ও রাসনার শরবত ও যে ব্যাপন প্রক্রিয়ায় হয় তা শিক্ষার্থীদের মধ্য থেকে বের করে আনার চেষ্টা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উপস্থিত</a:t>
            </a:r>
            <a:r>
              <a:rPr lang="bn-BD" baseline="0" dirty="0" smtClean="0"/>
              <a:t> সকল শিক্ষার্থীদেরকে কয়েকটি দলে ভাগ করে তাদের মধ্যে প্রয়োজনীয় উপকরণ সারবরাহ করে শিক্ষার্থীদেরকে দিয়ে এই পরীক্ষণটি করাতে পারেন।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উপস্থিত</a:t>
            </a:r>
            <a:r>
              <a:rPr lang="bn-BD" baseline="0" dirty="0" smtClean="0"/>
              <a:t> সকল শিক্ষার্থীদেরকে কয়েকটি দলে ভাগ করে তাদেরকে কাজটি করতে দিতে পারেন।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উল্লেখিত</a:t>
            </a:r>
            <a:r>
              <a:rPr lang="bn-BD" baseline="0" dirty="0" smtClean="0"/>
              <a:t> প্রশ্ন ছাড়াও শিক্ষক নিজ থেকে পাঠ সংশিষ্ট প্রশ্নের মাধ্যমে শিক্ষার্থীকে মূল্যায়ন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56AD2-E6BC-4F83-AA2C-2C5CB51CEEE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ছবিতে</a:t>
            </a:r>
            <a:r>
              <a:rPr lang="bn-BD" baseline="0" dirty="0" smtClean="0"/>
              <a:t> কি দেখছ? শিক্ষার্থীদেরকে প্রশ্ন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 পরিচিতি</a:t>
            </a:r>
            <a:r>
              <a:rPr lang="bn-BD" baseline="0" dirty="0" smtClean="0"/>
              <a:t> স্লাইডটি শুধু শিক্ষকের জন্য। </a:t>
            </a:r>
            <a:r>
              <a:rPr lang="bn-BD" dirty="0" smtClean="0"/>
              <a:t>কন্টেন্টটির মান</a:t>
            </a:r>
            <a:r>
              <a:rPr lang="bn-BD" baseline="0" dirty="0" smtClean="0"/>
              <a:t>সম্মত করার জন্য মতামত দিলে কৃতজ্ঞ থাকবো।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FBA06-131C-4859-9C39-A0BB73E6E7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327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ছবিটি</a:t>
            </a:r>
            <a:r>
              <a:rPr lang="bn-BD" baseline="0" dirty="0" smtClean="0"/>
              <a:t> দেখিয়ে শিক্ষার্থীদের কাছ থেকে পাঠ শিরোনাম বের করে আনার চেষ্টা করবেন। উত্তর দেয়ার জন্য শিক্ষার্থীদেরকে সময় দিতে পারেন।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ছবিটি</a:t>
            </a:r>
            <a:r>
              <a:rPr lang="bn-BD" baseline="0" dirty="0" smtClean="0"/>
              <a:t> দেখিয়ে শিক্ষার্থীদের কাছ থেকে পাঠ শিরোনাম বের করে আনার চেষ্টা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ছবিতে</a:t>
            </a:r>
            <a:r>
              <a:rPr lang="bn-BD" baseline="0" dirty="0" smtClean="0"/>
              <a:t> শিক্ষার্থীরা কী দেখছে তা বলার চেষ্টার জন্য সময় দিতে পারেন কারণ এই স্লাইডটির উত্তর পাঠের সাথে সংশ্লিষ্ট</a:t>
            </a:r>
            <a:r>
              <a:rPr lang="bn-BD" dirty="0" smtClean="0"/>
              <a:t>পাঠ</a:t>
            </a:r>
            <a:r>
              <a:rPr lang="bn-BD" baseline="0" dirty="0" smtClean="0"/>
              <a:t> শিরোনাম ও তারিখ বোর্ডে লিখে নিবেন।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এই স্লাইডটি শিক্ষকের</a:t>
            </a:r>
            <a:r>
              <a:rPr lang="bn-BD" baseline="0" dirty="0" smtClean="0"/>
              <a:t> জন্য । শ্রেণিকক্ষে উপস্থাপন না করলেও চলবে।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নিজে </a:t>
            </a:r>
            <a:r>
              <a:rPr lang="bn-BD" dirty="0" smtClean="0"/>
              <a:t>আন্তঃআণবিক</a:t>
            </a:r>
            <a:r>
              <a:rPr lang="bn-BD" baseline="0" dirty="0" smtClean="0"/>
              <a:t> শক্তি ও আন্তঃআণবিক ফাঁক বা দূরত্বের কথা শিক্ষার্থীদেরকে বুঝিয়ে দিতে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ভিডিওটি দেখানোর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পর প্রশ্নগলো করতে পারেন। ভিডিওটি দেখানোর সময় গুরুত্বপূর্ণ অংশটুকু বার বার দেখাতে পারেন এবং শিক্ষার্থীদেরকে প্রশ্নের মাধ্যমে বোধগম্যতা মূল্যায়ন করতে পারেন।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D5363-C573-438F-9563-21926AFF5E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45F1C-60A4-4885-8E86-D46700E8F8DC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167DB-53F4-408F-AF8E-B669EA1E1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1" y="914400"/>
            <a:ext cx="5714999" cy="156966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 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পুস্তকের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সংশ্লিষ্ট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819400"/>
            <a:ext cx="8444941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প্রয়োজনীয় পরামর্শ প্রতিটি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স্লাইডের নিচে অর্থাৎ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 সংযোজন করা হয়েছে।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আশা করি সম্মানিত শিক্ষকগণ পাঠটি উপস্থাপনের পূর্বে  উল্লেখিত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দেখে নেবেন।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481809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জন্য প্রয়োজনীয় পরামর্শ প্রতিটি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স্লাইডের নিচে অর্থাৎ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 সংযোজন করা হয়েছে।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আশা করি সম্মানিত শিক্ষকগণ পাঠটি উপস্থাপনের পূর্বে  উল্লেখিত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দেখে নেবেন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এবং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চেপে উপস্থাপন শুরু করতে পারেন।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6096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এসো ভিডিওটি দেখি।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9699" name="Content Placeholder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33800" y="2819400"/>
          <a:ext cx="1371600" cy="1071485"/>
        </p:xfrm>
        <a:graphic>
          <a:graphicData uri="http://schemas.openxmlformats.org/presentationml/2006/ole">
            <p:oleObj spid="_x0000_s29699" name="Packager Shell Object" showAsIcon="1" r:id="rId4" imgW="914400" imgH="7142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04800" y="3657600"/>
            <a:ext cx="8458200" cy="2820988"/>
            <a:chOff x="304800" y="3657600"/>
            <a:chExt cx="8458200" cy="2820988"/>
          </a:xfrm>
        </p:grpSpPr>
        <p:sp>
          <p:nvSpPr>
            <p:cNvPr id="2" name="Rectangle 1"/>
            <p:cNvSpPr/>
            <p:nvPr/>
          </p:nvSpPr>
          <p:spPr>
            <a:xfrm>
              <a:off x="381000" y="3733800"/>
              <a:ext cx="8382000" cy="2743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04800" y="4191000"/>
              <a:ext cx="845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04800" y="5867400"/>
              <a:ext cx="8382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81000" y="4648200"/>
              <a:ext cx="8382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81000" y="5257800"/>
              <a:ext cx="8382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42106" y="5067300"/>
              <a:ext cx="2667794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075509" y="5143897"/>
              <a:ext cx="2668588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57200" y="3657600"/>
              <a:ext cx="99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পদার্থ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57400" y="3733800"/>
              <a:ext cx="30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পর্যবেক্ষণ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15000" y="37338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সিদ্ধান্ত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13" name="Picture 12" descr="P41906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16" y="60960"/>
            <a:ext cx="1937084" cy="245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33400" y="2667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চিত্রের মত একটি বাটখারার উপর চাপ দাও। চাপ দেওয়ার ফলে বাটখারার আকৃতি ও আয়তনের কোন পরিবর্তন হল কিনা। ফলাফল  নিচের সারণিতে লিখ।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 descr="P41906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76200"/>
            <a:ext cx="1981200" cy="25095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" y="27432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চিত্রের মত একটি বেলুনে মুখ দিয়ে বাতাস ভরে আস্তে  আস্তে ছাড়। বেলুনের আকৃতি ও আয়তনের কোন পরিবর্তন হল কিনা ফলাফল  নিচের সারণিতে লিখ।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P41805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6200"/>
            <a:ext cx="1989221" cy="2438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4800" y="2743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চিত্রের মত একটি পাত্রের পানি ভিন্ন আকৃতির একটি পাত্রে ঢাল। পানির আকৃতি ও আয়তনের কোন পরিবর্তন হল কিনা ফলাফল  নিচের সারণিতে লিখ।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 descr="P419063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565" y="76200"/>
            <a:ext cx="2637635" cy="2590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5800" y="29718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চিত্রের মত একটি সিরিঞ্জে পানি ভরে মুখ বন্ধ করে চাপ দাও ।  কোন পরিবর্তন হল কিনা ফলাফল  নিচের সারণিতে লিখ।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" name="Picture 25" descr="P419063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76200"/>
            <a:ext cx="2638379" cy="2667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7200" y="2895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চিত্রের মত একটি সিরিঞ্জে বাতাস ভরে মুখ বন্ধ করে চাপ দাও ।  কোন পরিবর্তন হল কিনা ফলাফল  নিচের সারণিতে লিখ।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228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পরীক্ষণ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4800" y="228600"/>
            <a:ext cx="2286000" cy="685800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0" grpId="1"/>
      <p:bldP spid="22" grpId="0"/>
      <p:bldP spid="22" grpId="1"/>
      <p:bldP spid="25" grpId="0"/>
      <p:bldP spid="25" grpId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3810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ফলাফল মিলিয়ে নাও।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1371600"/>
            <a:ext cx="8686800" cy="5104113"/>
            <a:chOff x="304800" y="3657600"/>
            <a:chExt cx="8458200" cy="2819400"/>
          </a:xfrm>
        </p:grpSpPr>
        <p:sp>
          <p:nvSpPr>
            <p:cNvPr id="4" name="Rectangle 3"/>
            <p:cNvSpPr/>
            <p:nvPr/>
          </p:nvSpPr>
          <p:spPr>
            <a:xfrm>
              <a:off x="381000" y="3733800"/>
              <a:ext cx="8382000" cy="2743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04800" y="4191000"/>
              <a:ext cx="84582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04800" y="5867400"/>
              <a:ext cx="8382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1000" y="4648200"/>
              <a:ext cx="8382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81000" y="5257800"/>
              <a:ext cx="838200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42106" y="5067300"/>
              <a:ext cx="2667794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3866961" y="5117771"/>
              <a:ext cx="2668588" cy="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57200" y="3657600"/>
              <a:ext cx="99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পদার্থ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7400" y="3733800"/>
              <a:ext cx="30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পর্যবেক্ষণ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15000" y="37338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সিদ্ধান্ত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7200" y="24384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চিত্র-১</a:t>
            </a:r>
          </a:p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কঠিন পদার্থ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25146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আকৃতি ও আয়তনের কোন পরিবর্তন হয় নি।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23622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চাপে কঠিন পদার্থের আকৃতি ও আয়তনের কোন পরিবর্তন হয় না।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352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চিত্র-২</a:t>
            </a:r>
          </a:p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তরল পদার্থ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2600" y="3352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পানির আয়তনের কোন পরিবর্তন হয় নি। তবে পানি অন্য পাত্রের আকার ধারণ করেছে।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2004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তরল পদার্থের নির্দিষ্ট আয়তন আছে কিন্তু নির্দিষ্ট আকার নেই। যে পাত্রে রাখা হয় সেই পাত্রের আকার ধারণ করে।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4267200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600" dirty="0" smtClean="0">
                <a:latin typeface="NikoshBAN" pitchFamily="2" charset="0"/>
                <a:cs typeface="NikoshBAN" pitchFamily="2" charset="0"/>
              </a:rPr>
              <a:t>চিত্র-৩ চাপ প্রয়োগে তরল ও গ্যাসীয় পদার্থের অবস্থা।</a:t>
            </a:r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43434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পানিপূর্ণ সিরিঞ্জে চাপ প্রয়োগ করায় পানির আয়তন সামান্য কমে গেল কিন্তু বাতাসপূর্ণ সিরিঞ্জে চাপ প্রয়োগ করায় বাতাসের আয়তন কমে গেল।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200" y="42672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তরল পদার্থের আয়তন চাপে স্বল্প মাত্রায় সংকোচনশীল কিন্তু বায়বীয় পদার্থের আয়তন চাপে অধিক মাত্রায় সংকোচনশীল।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54102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চিত্র-৪ বায়বীয় পদার্থের আয়তন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2600" y="54102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প্রথম বেলুনের আকার অনেক বেশি হল কিন্তু বেলুনের মুখ খুলে দেয়ায় বাতাস বের হয়ে গেল, ফলে বেলুনের আকার কমে গেল।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546729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600" dirty="0" smtClean="0">
                <a:latin typeface="NikoshBAN" pitchFamily="2" charset="0"/>
                <a:cs typeface="NikoshBAN" pitchFamily="2" charset="0"/>
              </a:rPr>
              <a:t>বায়বীয় বা গ্যাসীয় পদার্থের নির্দিষ্ট কোন আকার বা আয়তন নেই। একে যে পাত্রে রাখা হয় সেই পাত্রের আকার ধারণ কোরে এবং তার সকল স্থান দখল করে। </a:t>
            </a:r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371600" y="1295400"/>
            <a:ext cx="6858000" cy="3183079"/>
            <a:chOff x="76200" y="762000"/>
            <a:chExt cx="7730165" cy="4002505"/>
          </a:xfrm>
        </p:grpSpPr>
        <p:pic>
          <p:nvPicPr>
            <p:cNvPr id="12" name="Picture 11" descr="chona patho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800" y="3733800"/>
              <a:ext cx="1905000" cy="979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bri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7400" y="3733800"/>
              <a:ext cx="1904999" cy="9687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 descr="images (1)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6365" y="2438400"/>
              <a:ext cx="1981200" cy="1022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 descr="download (1)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4225" y="762000"/>
              <a:ext cx="2059540" cy="1227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 descr="downloa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7065" y="762000"/>
              <a:ext cx="1943100" cy="1227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 descr="water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164" y="2438400"/>
              <a:ext cx="1752601" cy="994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 descr="wood2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9965" y="2438400"/>
              <a:ext cx="1676400" cy="1090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 descr="corbon di oxade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200" y="762000"/>
              <a:ext cx="1786565" cy="1227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 descr="lobriceting oil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165" y="3733800"/>
              <a:ext cx="1738604" cy="977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27" descr="pathor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29965" y="762000"/>
              <a:ext cx="1676400" cy="12272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 descr="carbon di oxaide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60333" y="3810000"/>
              <a:ext cx="1450827" cy="95450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1" name="TextBox 30"/>
          <p:cNvSpPr txBox="1"/>
          <p:nvPr/>
        </p:nvSpPr>
        <p:spPr>
          <a:xfrm>
            <a:off x="1066800" y="47244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ছবিগুলো লক্ষ কর এবং নিচের সারণিটি পূরণ কর।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0200" y="420469"/>
            <a:ext cx="46482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77000" y="543580"/>
            <a:ext cx="1905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১০ 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" y="5334000"/>
            <a:ext cx="8763000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00" y="5791200"/>
            <a:ext cx="8839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723900" y="6057106"/>
            <a:ext cx="1447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1791494" y="5981700"/>
            <a:ext cx="1295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3353594" y="6019800"/>
            <a:ext cx="1371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495006" y="6019006"/>
            <a:ext cx="1371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5791994" y="6019006"/>
            <a:ext cx="1371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4800" y="53340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আকৃতি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240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আয়তন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38400" y="5410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সংকোচনশীলতা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14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ঘনত্ব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57800" y="5410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সহজ প্রবাহ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81800" y="5334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প্রসারণশীলতা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4" name="Picture 33" descr="mn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000" y="2667000"/>
            <a:ext cx="12192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5867400" cy="2971800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pPr>
              <a:buNone/>
            </a:pP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1.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৩টি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অবস্থার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None/>
            </a:pP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2.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তরল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3টি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ধর্ম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উ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ল্লে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pPr>
              <a:buNone/>
            </a:pP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3.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কঠিন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3টি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ধর্ম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উ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ল্লে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pPr>
              <a:buNone/>
            </a:pP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4.গ্যাসীয়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3টি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ধর্ম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উ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ল্লে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খ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pPr>
              <a:buNone/>
            </a:pP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457200"/>
            <a:ext cx="4800600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cover dir="ru"/>
    <p:sndAc>
      <p:stSnd>
        <p:snd r:embed="rId3" name="arrow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" y="2743200"/>
            <a:ext cx="8153399" cy="1562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/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উদাহরণের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সাহায্যে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পদার্থের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তিন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অবস্থা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1447800" y="609600"/>
            <a:ext cx="5356780" cy="125730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r>
              <a:rPr lang="bn-BD" sz="6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AU" sz="6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4086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8100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Preparation 2"/>
          <p:cNvSpPr/>
          <p:nvPr/>
        </p:nvSpPr>
        <p:spPr>
          <a:xfrm>
            <a:off x="2057400" y="381000"/>
            <a:ext cx="4953000" cy="1219200"/>
          </a:xfrm>
          <a:prstGeom prst="flowChartPrepara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ilium ga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13" y="1828800"/>
            <a:ext cx="702218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816114"/>
            <a:ext cx="35052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কৃতজ্ঞতা স্বীকার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031861"/>
            <a:ext cx="8382000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 এর সংশ্লিষ্ট কর্মকর্তাবৃন্দ এবং কন্টেন্ট সম্পাদক হিসাবে যাঁদের নির্দেশনা, পরামর্শ ও তত্ত্বাবধানে এই মডেল কন্টেন্ট সমৃদ্ধ এরা হলেন-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জনাব সামসুদ্দিন আহমেদ তালুকদার 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                                        প্রভাষক, টিটিসি, </a:t>
            </a:r>
            <a:r>
              <a:rPr lang="bn-BD" sz="2000" smtClean="0">
                <a:latin typeface="NikoshBAN" pitchFamily="2" charset="0"/>
                <a:cs typeface="NikoshBAN" pitchFamily="2" charset="0"/>
              </a:rPr>
              <a:t>কুমিল্লা।</a:t>
            </a:r>
            <a:endParaRPr lang="bn-BD" sz="2000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52400"/>
            <a:ext cx="4648200" cy="1015663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050114_rfoster_mp_sci_icecubeme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5532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228600" y="381000"/>
            <a:ext cx="8534399" cy="5943600"/>
            <a:chOff x="228600" y="381000"/>
            <a:chExt cx="8534399" cy="5943600"/>
          </a:xfrm>
        </p:grpSpPr>
        <p:sp>
          <p:nvSpPr>
            <p:cNvPr id="16" name="Rounded Rectangle 15"/>
            <p:cNvSpPr/>
            <p:nvPr/>
          </p:nvSpPr>
          <p:spPr>
            <a:xfrm>
              <a:off x="228600" y="3048000"/>
              <a:ext cx="4114801" cy="32766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মোহাম্মদ</a:t>
              </a:r>
              <a:r>
                <a:rPr lang="en-US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নাসির</a:t>
              </a:r>
              <a:r>
                <a:rPr lang="en-US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উদ্দিন</a:t>
              </a:r>
              <a:endPara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সহকা</a:t>
              </a:r>
              <a:r>
                <a:rPr lang="bn-BD" sz="200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রী</a:t>
              </a:r>
              <a:r>
                <a:rPr lang="en-US" sz="200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শিক্ষক</a:t>
              </a:r>
              <a:endPara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দুলালপুর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এস,এম,এন্ড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কে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উচ্চ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বিদ্যালয়</a:t>
              </a:r>
              <a:endPara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ব্রাহ্মণপাড়া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কুমিল্লা</a:t>
              </a:r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।</a:t>
              </a: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unasir983</a:t>
              </a:r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@yahoo.com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Mob.-01745038513</a:t>
              </a:r>
              <a:endPara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endPara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48200" y="3124200"/>
              <a:ext cx="4114799" cy="32004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শ্রেণি</a:t>
              </a:r>
              <a:r>
                <a:rPr lang="en-US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নবম</a:t>
              </a:r>
            </a:p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 </a:t>
              </a:r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বিষয়</a:t>
              </a:r>
              <a:r>
                <a:rPr lang="en-US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রসায়ন</a:t>
              </a:r>
            </a:p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অধ্যায়</a:t>
              </a:r>
              <a:r>
                <a:rPr lang="en-US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দ্বিতীয়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14133" y="954881"/>
              <a:ext cx="2844800" cy="690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পরিচিতি</a:t>
              </a:r>
              <a:endPara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5400000">
              <a:off x="2942872" y="4609394"/>
              <a:ext cx="3124200" cy="141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nasir uddi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381000"/>
              <a:ext cx="2286000" cy="25095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15" t="5644"/>
          <a:stretch/>
        </p:blipFill>
        <p:spPr>
          <a:xfrm>
            <a:off x="6553200" y="381000"/>
            <a:ext cx="1990725" cy="24383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/>
          <p:cNvGrpSpPr/>
          <p:nvPr/>
        </p:nvGrpSpPr>
        <p:grpSpPr>
          <a:xfrm>
            <a:off x="381000" y="1066800"/>
            <a:ext cx="8305800" cy="4648200"/>
            <a:chOff x="228599" y="1219200"/>
            <a:chExt cx="8791576" cy="5257800"/>
          </a:xfrm>
        </p:grpSpPr>
        <p:pic>
          <p:nvPicPr>
            <p:cNvPr id="3" name="Content Placeholder 7" descr="jhnm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0" y="1219200"/>
              <a:ext cx="2057400" cy="24384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2" name="Picture 1" descr="liquid-medicine-bottle-2898941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99" y="1219201"/>
              <a:ext cx="1989551" cy="24384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4" name="Picture 3" descr="ggg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8200" y="1219200"/>
              <a:ext cx="1981200" cy="24384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5" name="Content Placeholder 6" descr="Helium-Gas-Filled-Ballo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0" y="1219200"/>
              <a:ext cx="2057400" cy="235131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8" name="Picture 7" descr="milk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0800" y="3962400"/>
              <a:ext cx="1838325" cy="248602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9" name="Picture 8" descr="mo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3962400"/>
              <a:ext cx="2014156" cy="25146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0" name="Picture 9" descr="soabin oil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8200" y="3962400"/>
              <a:ext cx="2143125" cy="24384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1" name="Picture 10" descr="Oxizen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10400" y="3962400"/>
              <a:ext cx="2009775" cy="24384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2" name="TextBox 11"/>
          <p:cNvSpPr txBox="1"/>
          <p:nvPr/>
        </p:nvSpPr>
        <p:spPr>
          <a:xfrm>
            <a:off x="381000" y="177225"/>
            <a:ext cx="82296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ছবিগুলো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প্রশ্নগুলোর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দেয়ার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59436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এখানে সবগুলো পদার্থের অবস্থা কী একই ধরণের?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6400" y="59436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সবগুলো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পদার্থের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অণুর অবস্থান কী একই রকম?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60198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 রকম হওয়ার কারণ কী?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60198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তাদের আকৃতি , আয়তন, অণুর ঘনত্ব কী একই রকম?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hhgg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76400"/>
            <a:ext cx="7429344" cy="3906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457200"/>
            <a:ext cx="48768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ছবিতে কি দেখছ?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457200"/>
            <a:ext cx="487680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FF0000"/>
            </a:solidFill>
          </a:ln>
          <a:scene3d>
            <a:camera prst="obliqueBottomLef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পদার্থের</a:t>
            </a:r>
            <a:r>
              <a:rPr lang="en-US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অবস্থা</a:t>
            </a:r>
            <a:endParaRPr lang="en-US" sz="4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ihhgg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12" y="1600200"/>
            <a:ext cx="6895788" cy="362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4724400" cy="685800"/>
          </a:xfrm>
          <a:solidFill>
            <a:srgbClr val="00B0F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2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038600"/>
          </a:xfr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শিক্ষার্থীরা---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1.পদার্থ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endParaRPr lang="bn-BD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2.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পদার্থের আকৃতি, আয়তন, অণুর ঘনত্ব , প্রসারণশীলতার বৈশিষ্ট্য  চিহ্নিত করতে পারবে</a:t>
            </a:r>
          </a:p>
          <a:p>
            <a:pPr>
              <a:buNone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3.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তাপ প্রয়োগে পদার্থের কী পরিবর্তন হয় তা ব্যাখ্যা করতে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পারবে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4.পদার্থের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গঠন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strips dir="ld"/>
    <p:sndAc>
      <p:stSnd>
        <p:snd r:embed="rId3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kk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76400"/>
            <a:ext cx="6096000" cy="3954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ছবিগুলো লক্ষ কর এবং ছবি তিনটির কণাসমূহের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অবস্থানের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পার্থক্য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চিন্তা করে বল।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257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5181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খ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5257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hh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143000"/>
            <a:ext cx="41148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6400800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চিত্রগুলো লক্ষ কর চিন্তা করে উত্তর দাও।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150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চিত্র-১ এর বস্তুটি কি তার নিজের আকার ও আয়তন বজায় রেখেছে না পাত্রের আকার ও আয়তন ধারণ করেছে?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7222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চিত্র-২ এর বস্তুটি কি তার নিজের আকার ও আয়তন বজায় রেখেছে না পাত্রের আকার ও আয়তন ধারণ করেছে?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7150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চিত্র-৩ এর বস্তুটি কি তার নিজের আকার ও আয়তন বজায় রেখেছে না পাত্রের আকার ও আয়তন ধারণ করেছে?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" y="1447800"/>
          <a:ext cx="914400" cy="771525"/>
        </p:xfrm>
        <a:graphic>
          <a:graphicData uri="http://schemas.openxmlformats.org/presentationml/2006/ole">
            <p:oleObj spid="_x0000_s30722" name="Packager Shell Object" showAsIcon="1" r:id="rId5" imgW="914400" imgH="771480" progId="Package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33600" y="4038600"/>
            <a:ext cx="9906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চিত্র-১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038600"/>
            <a:ext cx="10668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038600"/>
            <a:ext cx="10668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চিত্র-৩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964</Words>
  <Application>Microsoft Office PowerPoint</Application>
  <PresentationFormat>On-screen Show (4:3)</PresentationFormat>
  <Paragraphs>124</Paragraphs>
  <Slides>17</Slides>
  <Notes>14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শিখনফল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Jahan Computer</dc:creator>
  <cp:lastModifiedBy>Jahan Computer</cp:lastModifiedBy>
  <cp:revision>73</cp:revision>
  <dcterms:created xsi:type="dcterms:W3CDTF">2015-04-16T15:53:25Z</dcterms:created>
  <dcterms:modified xsi:type="dcterms:W3CDTF">2016-08-10T04:58:40Z</dcterms:modified>
</cp:coreProperties>
</file>